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</p:sldMasterIdLst>
  <p:notesMasterIdLst>
    <p:notesMasterId r:id="rId13"/>
  </p:notesMasterIdLst>
  <p:sldIdLst>
    <p:sldId id="264" r:id="rId5"/>
    <p:sldId id="299" r:id="rId6"/>
    <p:sldId id="306" r:id="rId7"/>
    <p:sldId id="307" r:id="rId8"/>
    <p:sldId id="309" r:id="rId9"/>
    <p:sldId id="310" r:id="rId10"/>
    <p:sldId id="311" r:id="rId11"/>
    <p:sldId id="31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95DE6E-09C7-D175-ABAD-8CD3158F40C9}" name="Casanova-Davis, Justin" initials="JC" userId="S::jcasanovadavis@bridgewaterma.org::e8f09dd6-2e31-4f5b-8918-869dc0f7b0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B48"/>
    <a:srgbClr val="E7F2E9"/>
    <a:srgbClr val="007635"/>
    <a:srgbClr val="B9B9B9"/>
    <a:srgbClr val="CD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C851-2702-4E97-9E70-486EFCAE835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6A33BD-6814-4479-9208-9DC08276442F}">
      <dgm:prSet/>
      <dgm:spPr/>
      <dgm:t>
        <a:bodyPr/>
        <a:lstStyle/>
        <a:p>
          <a:r>
            <a:rPr lang="en-US"/>
            <a:t>Construct</a:t>
          </a:r>
        </a:p>
      </dgm:t>
    </dgm:pt>
    <dgm:pt modelId="{9E60F1DB-730E-48AB-ABB3-83B0BBDA1824}" type="parTrans" cxnId="{002DC25B-1896-4B4F-9EFB-6A1FCADF1A18}">
      <dgm:prSet/>
      <dgm:spPr/>
      <dgm:t>
        <a:bodyPr/>
        <a:lstStyle/>
        <a:p>
          <a:endParaRPr lang="en-US"/>
        </a:p>
      </dgm:t>
    </dgm:pt>
    <dgm:pt modelId="{3264C529-C187-44D9-A2E7-932E80E92B57}" type="sibTrans" cxnId="{002DC25B-1896-4B4F-9EFB-6A1FCADF1A18}">
      <dgm:prSet/>
      <dgm:spPr/>
      <dgm:t>
        <a:bodyPr/>
        <a:lstStyle/>
        <a:p>
          <a:endParaRPr lang="en-US"/>
        </a:p>
      </dgm:t>
    </dgm:pt>
    <dgm:pt modelId="{8C4AC17E-F2E8-4CEE-9E5F-525938D7CAA6}">
      <dgm:prSet/>
      <dgm:spPr/>
      <dgm:t>
        <a:bodyPr/>
        <a:lstStyle/>
        <a:p>
          <a:pPr rtl="0"/>
          <a:r>
            <a:rPr lang="en-US"/>
            <a:t>The Town will </a:t>
          </a:r>
          <a:r>
            <a:rPr lang="en-US">
              <a:latin typeface="Aptos Display" panose="02110004020202020204"/>
            </a:rPr>
            <a:t>finalize construction of the treatment</a:t>
          </a:r>
          <a:r>
            <a:rPr lang="en-US"/>
            <a:t> </a:t>
          </a:r>
          <a:r>
            <a:rPr lang="en-US">
              <a:latin typeface="Aptos Display" panose="02110004020202020204"/>
            </a:rPr>
            <a:t>facility that</a:t>
          </a:r>
          <a:r>
            <a:rPr lang="en-US"/>
            <a:t> will allow Wells 10A &amp; 10B to be utilized</a:t>
          </a:r>
          <a:r>
            <a:rPr lang="en-US">
              <a:latin typeface="Aptos Display" panose="02110004020202020204"/>
            </a:rPr>
            <a:t>.</a:t>
          </a:r>
          <a:endParaRPr lang="en-US"/>
        </a:p>
      </dgm:t>
    </dgm:pt>
    <dgm:pt modelId="{7485CE66-D9A0-4724-9F57-E0C9D1A4C5F0}" type="parTrans" cxnId="{D8EBE5DC-F16A-4F0E-AE11-7A876A7F1133}">
      <dgm:prSet/>
      <dgm:spPr/>
      <dgm:t>
        <a:bodyPr/>
        <a:lstStyle/>
        <a:p>
          <a:endParaRPr lang="en-US"/>
        </a:p>
      </dgm:t>
    </dgm:pt>
    <dgm:pt modelId="{82F61E74-E0EF-4C31-B734-28F4C1A4D127}" type="sibTrans" cxnId="{D8EBE5DC-F16A-4F0E-AE11-7A876A7F1133}">
      <dgm:prSet/>
      <dgm:spPr/>
      <dgm:t>
        <a:bodyPr/>
        <a:lstStyle/>
        <a:p>
          <a:endParaRPr lang="en-US"/>
        </a:p>
      </dgm:t>
    </dgm:pt>
    <dgm:pt modelId="{96E60236-F247-461A-9B28-B3D949C37618}">
      <dgm:prSet/>
      <dgm:spPr/>
      <dgm:t>
        <a:bodyPr/>
        <a:lstStyle/>
        <a:p>
          <a:r>
            <a:rPr lang="en-US"/>
            <a:t>Continue</a:t>
          </a:r>
        </a:p>
      </dgm:t>
    </dgm:pt>
    <dgm:pt modelId="{5DE59458-6A7E-4A10-A2D1-B11C958613B8}" type="parTrans" cxnId="{D56C9C95-BA36-4865-A659-6BD10F2201BC}">
      <dgm:prSet/>
      <dgm:spPr/>
      <dgm:t>
        <a:bodyPr/>
        <a:lstStyle/>
        <a:p>
          <a:endParaRPr lang="en-US"/>
        </a:p>
      </dgm:t>
    </dgm:pt>
    <dgm:pt modelId="{F8B90A94-83A9-4560-8D89-53BE317715A9}" type="sibTrans" cxnId="{D56C9C95-BA36-4865-A659-6BD10F2201BC}">
      <dgm:prSet/>
      <dgm:spPr/>
      <dgm:t>
        <a:bodyPr/>
        <a:lstStyle/>
        <a:p>
          <a:endParaRPr lang="en-US"/>
        </a:p>
      </dgm:t>
    </dgm:pt>
    <dgm:pt modelId="{C22ED26C-326B-4548-B817-2B400A271976}">
      <dgm:prSet/>
      <dgm:spPr/>
      <dgm:t>
        <a:bodyPr/>
        <a:lstStyle/>
        <a:p>
          <a:r>
            <a:rPr lang="en-US"/>
            <a:t>The Town will continue to advocate for additional financial resources at the federal and state levels to mitigate costs and continue infrastructure improvements.</a:t>
          </a:r>
        </a:p>
      </dgm:t>
    </dgm:pt>
    <dgm:pt modelId="{FF09C60E-1B2F-4BA3-BA38-94C4B581E736}" type="parTrans" cxnId="{C6B1708D-6E65-4738-9758-F3EDD75B39CB}">
      <dgm:prSet/>
      <dgm:spPr/>
      <dgm:t>
        <a:bodyPr/>
        <a:lstStyle/>
        <a:p>
          <a:endParaRPr lang="en-US"/>
        </a:p>
      </dgm:t>
    </dgm:pt>
    <dgm:pt modelId="{5030C08E-B49E-4D9C-B503-A40DFEBEF4F2}" type="sibTrans" cxnId="{C6B1708D-6E65-4738-9758-F3EDD75B39CB}">
      <dgm:prSet/>
      <dgm:spPr/>
      <dgm:t>
        <a:bodyPr/>
        <a:lstStyle/>
        <a:p>
          <a:endParaRPr lang="en-US"/>
        </a:p>
      </dgm:t>
    </dgm:pt>
    <dgm:pt modelId="{3C748D0C-E4F0-4BCD-88D1-052E1071B986}">
      <dgm:prSet/>
      <dgm:spPr/>
      <dgm:t>
        <a:bodyPr/>
        <a:lstStyle/>
        <a:p>
          <a:r>
            <a:rPr lang="en-US"/>
            <a:t>Explore</a:t>
          </a:r>
        </a:p>
      </dgm:t>
    </dgm:pt>
    <dgm:pt modelId="{BEC64098-FAA8-4DC8-8B30-43C759947204}" type="parTrans" cxnId="{7061FE47-FB63-4D46-9E56-67CDD195DBB7}">
      <dgm:prSet/>
      <dgm:spPr/>
      <dgm:t>
        <a:bodyPr/>
        <a:lstStyle/>
        <a:p>
          <a:endParaRPr lang="en-US"/>
        </a:p>
      </dgm:t>
    </dgm:pt>
    <dgm:pt modelId="{564A47FA-0CC9-4232-A16B-A6F132F5CE87}" type="sibTrans" cxnId="{7061FE47-FB63-4D46-9E56-67CDD195DBB7}">
      <dgm:prSet/>
      <dgm:spPr/>
      <dgm:t>
        <a:bodyPr/>
        <a:lstStyle/>
        <a:p>
          <a:endParaRPr lang="en-US"/>
        </a:p>
      </dgm:t>
    </dgm:pt>
    <dgm:pt modelId="{E980A79C-ABEE-4CD0-B934-1760CA867069}">
      <dgm:prSet/>
      <dgm:spPr/>
      <dgm:t>
        <a:bodyPr/>
        <a:lstStyle/>
        <a:p>
          <a:pPr rtl="0"/>
          <a:r>
            <a:rPr lang="en-US" dirty="0"/>
            <a:t>The Town will </a:t>
          </a:r>
          <a:r>
            <a:rPr lang="en-US" dirty="0">
              <a:latin typeface="Aptos Display" panose="02110004020202020204"/>
            </a:rPr>
            <a:t>continue to add to its water capacity, by transitioning to development of the Vernon Street wells and explore</a:t>
          </a:r>
          <a:r>
            <a:rPr lang="en-US" dirty="0"/>
            <a:t> additional future water supply for the future.</a:t>
          </a:r>
          <a:r>
            <a:rPr lang="en-US" dirty="0">
              <a:latin typeface="Aptos Display" panose="02110004020202020204"/>
            </a:rPr>
            <a:t> </a:t>
          </a:r>
          <a:r>
            <a:rPr lang="en-US" dirty="0"/>
            <a:t> </a:t>
          </a:r>
        </a:p>
      </dgm:t>
    </dgm:pt>
    <dgm:pt modelId="{AE9C3DB3-2839-478C-9C96-C36143F48D96}" type="parTrans" cxnId="{878E5995-040C-4D22-AA76-11BE8301DCE3}">
      <dgm:prSet/>
      <dgm:spPr/>
      <dgm:t>
        <a:bodyPr/>
        <a:lstStyle/>
        <a:p>
          <a:endParaRPr lang="en-US"/>
        </a:p>
      </dgm:t>
    </dgm:pt>
    <dgm:pt modelId="{C91AD832-2595-4899-872D-9D6B41ACBC11}" type="sibTrans" cxnId="{878E5995-040C-4D22-AA76-11BE8301DCE3}">
      <dgm:prSet/>
      <dgm:spPr/>
      <dgm:t>
        <a:bodyPr/>
        <a:lstStyle/>
        <a:p>
          <a:endParaRPr lang="en-US"/>
        </a:p>
      </dgm:t>
    </dgm:pt>
    <dgm:pt modelId="{DF4407E9-DA71-4923-B407-F5B4DC2E1765}" type="pres">
      <dgm:prSet presAssocID="{E331C851-2702-4E97-9E70-486EFCAE8353}" presName="Name0" presStyleCnt="0">
        <dgm:presLayoutVars>
          <dgm:dir/>
          <dgm:animLvl val="lvl"/>
          <dgm:resizeHandles val="exact"/>
        </dgm:presLayoutVars>
      </dgm:prSet>
      <dgm:spPr/>
    </dgm:pt>
    <dgm:pt modelId="{4FC06820-34F3-4D72-9429-56F43159509B}" type="pres">
      <dgm:prSet presAssocID="{6D6A33BD-6814-4479-9208-9DC08276442F}" presName="composite" presStyleCnt="0"/>
      <dgm:spPr/>
    </dgm:pt>
    <dgm:pt modelId="{7F9825DB-68E0-417A-AD5B-845F9082BF06}" type="pres">
      <dgm:prSet presAssocID="{6D6A33BD-6814-4479-9208-9DC08276442F}" presName="parTx" presStyleLbl="alignNode1" presStyleIdx="0" presStyleCnt="3">
        <dgm:presLayoutVars>
          <dgm:chMax val="0"/>
          <dgm:chPref val="0"/>
        </dgm:presLayoutVars>
      </dgm:prSet>
      <dgm:spPr/>
    </dgm:pt>
    <dgm:pt modelId="{E8C24150-FEA6-46A2-86AE-5E8C47896AF3}" type="pres">
      <dgm:prSet presAssocID="{6D6A33BD-6814-4479-9208-9DC08276442F}" presName="desTx" presStyleLbl="alignAccFollowNode1" presStyleIdx="0" presStyleCnt="3">
        <dgm:presLayoutVars/>
      </dgm:prSet>
      <dgm:spPr/>
    </dgm:pt>
    <dgm:pt modelId="{7A260472-0592-43A4-97C3-A5752A18F7E7}" type="pres">
      <dgm:prSet presAssocID="{3264C529-C187-44D9-A2E7-932E80E92B57}" presName="space" presStyleCnt="0"/>
      <dgm:spPr/>
    </dgm:pt>
    <dgm:pt modelId="{7C409BDE-1ACA-4AA2-9DA6-2E260D4CF0E2}" type="pres">
      <dgm:prSet presAssocID="{96E60236-F247-461A-9B28-B3D949C37618}" presName="composite" presStyleCnt="0"/>
      <dgm:spPr/>
    </dgm:pt>
    <dgm:pt modelId="{5A784A91-5618-4472-B123-BDCB2A9B04B7}" type="pres">
      <dgm:prSet presAssocID="{96E60236-F247-461A-9B28-B3D949C37618}" presName="parTx" presStyleLbl="alignNode1" presStyleIdx="1" presStyleCnt="3">
        <dgm:presLayoutVars>
          <dgm:chMax val="0"/>
          <dgm:chPref val="0"/>
        </dgm:presLayoutVars>
      </dgm:prSet>
      <dgm:spPr/>
    </dgm:pt>
    <dgm:pt modelId="{CFED38B1-3840-4446-BB65-9CDD44952DBC}" type="pres">
      <dgm:prSet presAssocID="{96E60236-F247-461A-9B28-B3D949C37618}" presName="desTx" presStyleLbl="alignAccFollowNode1" presStyleIdx="1" presStyleCnt="3">
        <dgm:presLayoutVars/>
      </dgm:prSet>
      <dgm:spPr/>
    </dgm:pt>
    <dgm:pt modelId="{39FF9577-0274-4E49-B733-53D8AAD7E6F1}" type="pres">
      <dgm:prSet presAssocID="{F8B90A94-83A9-4560-8D89-53BE317715A9}" presName="space" presStyleCnt="0"/>
      <dgm:spPr/>
    </dgm:pt>
    <dgm:pt modelId="{A58975A7-5225-44E6-9F51-95C2FB51F8BA}" type="pres">
      <dgm:prSet presAssocID="{3C748D0C-E4F0-4BCD-88D1-052E1071B986}" presName="composite" presStyleCnt="0"/>
      <dgm:spPr/>
    </dgm:pt>
    <dgm:pt modelId="{ADF04AFE-F668-4C9D-8E20-76240097A955}" type="pres">
      <dgm:prSet presAssocID="{3C748D0C-E4F0-4BCD-88D1-052E1071B986}" presName="parTx" presStyleLbl="alignNode1" presStyleIdx="2" presStyleCnt="3">
        <dgm:presLayoutVars>
          <dgm:chMax val="0"/>
          <dgm:chPref val="0"/>
        </dgm:presLayoutVars>
      </dgm:prSet>
      <dgm:spPr/>
    </dgm:pt>
    <dgm:pt modelId="{B7B85DBD-B911-4C4A-A743-95C42E952228}" type="pres">
      <dgm:prSet presAssocID="{3C748D0C-E4F0-4BCD-88D1-052E1071B986}" presName="desTx" presStyleLbl="alignAccFollowNode1" presStyleIdx="2" presStyleCnt="3">
        <dgm:presLayoutVars/>
      </dgm:prSet>
      <dgm:spPr/>
    </dgm:pt>
  </dgm:ptLst>
  <dgm:cxnLst>
    <dgm:cxn modelId="{33B0C409-C7DC-4F64-B863-2ABC7BCB50E2}" type="presOf" srcId="{96E60236-F247-461A-9B28-B3D949C37618}" destId="{5A784A91-5618-4472-B123-BDCB2A9B04B7}" srcOrd="0" destOrd="0" presId="urn:microsoft.com/office/officeart/2016/7/layout/HorizontalActionList"/>
    <dgm:cxn modelId="{63E1B811-4CEB-448A-B921-2666A1588D00}" type="presOf" srcId="{6D6A33BD-6814-4479-9208-9DC08276442F}" destId="{7F9825DB-68E0-417A-AD5B-845F9082BF06}" srcOrd="0" destOrd="0" presId="urn:microsoft.com/office/officeart/2016/7/layout/HorizontalActionList"/>
    <dgm:cxn modelId="{E01B642F-C270-48FF-8594-C7D7456F2932}" type="presOf" srcId="{C22ED26C-326B-4548-B817-2B400A271976}" destId="{CFED38B1-3840-4446-BB65-9CDD44952DBC}" srcOrd="0" destOrd="0" presId="urn:microsoft.com/office/officeart/2016/7/layout/HorizontalActionList"/>
    <dgm:cxn modelId="{A4EC9039-E2C1-43A4-9DCB-63BB49EA6B6D}" type="presOf" srcId="{E980A79C-ABEE-4CD0-B934-1760CA867069}" destId="{B7B85DBD-B911-4C4A-A743-95C42E952228}" srcOrd="0" destOrd="0" presId="urn:microsoft.com/office/officeart/2016/7/layout/HorizontalActionList"/>
    <dgm:cxn modelId="{002DC25B-1896-4B4F-9EFB-6A1FCADF1A18}" srcId="{E331C851-2702-4E97-9E70-486EFCAE8353}" destId="{6D6A33BD-6814-4479-9208-9DC08276442F}" srcOrd="0" destOrd="0" parTransId="{9E60F1DB-730E-48AB-ABB3-83B0BBDA1824}" sibTransId="{3264C529-C187-44D9-A2E7-932E80E92B57}"/>
    <dgm:cxn modelId="{7061FE47-FB63-4D46-9E56-67CDD195DBB7}" srcId="{E331C851-2702-4E97-9E70-486EFCAE8353}" destId="{3C748D0C-E4F0-4BCD-88D1-052E1071B986}" srcOrd="2" destOrd="0" parTransId="{BEC64098-FAA8-4DC8-8B30-43C759947204}" sibTransId="{564A47FA-0CC9-4232-A16B-A6F132F5CE87}"/>
    <dgm:cxn modelId="{8111367F-25C7-414B-945F-50F726855D29}" type="presOf" srcId="{8C4AC17E-F2E8-4CEE-9E5F-525938D7CAA6}" destId="{E8C24150-FEA6-46A2-86AE-5E8C47896AF3}" srcOrd="0" destOrd="0" presId="urn:microsoft.com/office/officeart/2016/7/layout/HorizontalActionList"/>
    <dgm:cxn modelId="{C6B1708D-6E65-4738-9758-F3EDD75B39CB}" srcId="{96E60236-F247-461A-9B28-B3D949C37618}" destId="{C22ED26C-326B-4548-B817-2B400A271976}" srcOrd="0" destOrd="0" parTransId="{FF09C60E-1B2F-4BA3-BA38-94C4B581E736}" sibTransId="{5030C08E-B49E-4D9C-B503-A40DFEBEF4F2}"/>
    <dgm:cxn modelId="{878E5995-040C-4D22-AA76-11BE8301DCE3}" srcId="{3C748D0C-E4F0-4BCD-88D1-052E1071B986}" destId="{E980A79C-ABEE-4CD0-B934-1760CA867069}" srcOrd="0" destOrd="0" parTransId="{AE9C3DB3-2839-478C-9C96-C36143F48D96}" sibTransId="{C91AD832-2595-4899-872D-9D6B41ACBC11}"/>
    <dgm:cxn modelId="{D56C9C95-BA36-4865-A659-6BD10F2201BC}" srcId="{E331C851-2702-4E97-9E70-486EFCAE8353}" destId="{96E60236-F247-461A-9B28-B3D949C37618}" srcOrd="1" destOrd="0" parTransId="{5DE59458-6A7E-4A10-A2D1-B11C958613B8}" sibTransId="{F8B90A94-83A9-4560-8D89-53BE317715A9}"/>
    <dgm:cxn modelId="{9A9DA098-441E-4C2F-B5C2-16B694363A92}" type="presOf" srcId="{E331C851-2702-4E97-9E70-486EFCAE8353}" destId="{DF4407E9-DA71-4923-B407-F5B4DC2E1765}" srcOrd="0" destOrd="0" presId="urn:microsoft.com/office/officeart/2016/7/layout/HorizontalActionList"/>
    <dgm:cxn modelId="{D8EBE5DC-F16A-4F0E-AE11-7A876A7F1133}" srcId="{6D6A33BD-6814-4479-9208-9DC08276442F}" destId="{8C4AC17E-F2E8-4CEE-9E5F-525938D7CAA6}" srcOrd="0" destOrd="0" parTransId="{7485CE66-D9A0-4724-9F57-E0C9D1A4C5F0}" sibTransId="{82F61E74-E0EF-4C31-B734-28F4C1A4D127}"/>
    <dgm:cxn modelId="{D2272CDD-8F92-43C9-BDCB-64EBDB60715D}" type="presOf" srcId="{3C748D0C-E4F0-4BCD-88D1-052E1071B986}" destId="{ADF04AFE-F668-4C9D-8E20-76240097A955}" srcOrd="0" destOrd="0" presId="urn:microsoft.com/office/officeart/2016/7/layout/HorizontalActionList"/>
    <dgm:cxn modelId="{FC43667C-DBB7-4728-9330-D110AA0B1231}" type="presParOf" srcId="{DF4407E9-DA71-4923-B407-F5B4DC2E1765}" destId="{4FC06820-34F3-4D72-9429-56F43159509B}" srcOrd="0" destOrd="0" presId="urn:microsoft.com/office/officeart/2016/7/layout/HorizontalActionList"/>
    <dgm:cxn modelId="{0238B73C-41C0-4212-B368-F726318DEFED}" type="presParOf" srcId="{4FC06820-34F3-4D72-9429-56F43159509B}" destId="{7F9825DB-68E0-417A-AD5B-845F9082BF06}" srcOrd="0" destOrd="0" presId="urn:microsoft.com/office/officeart/2016/7/layout/HorizontalActionList"/>
    <dgm:cxn modelId="{D399823D-4578-4D7C-969C-43BF51B1B9E0}" type="presParOf" srcId="{4FC06820-34F3-4D72-9429-56F43159509B}" destId="{E8C24150-FEA6-46A2-86AE-5E8C47896AF3}" srcOrd="1" destOrd="0" presId="urn:microsoft.com/office/officeart/2016/7/layout/HorizontalActionList"/>
    <dgm:cxn modelId="{3D7795F7-060B-457F-95AA-DFE8B97DAC1D}" type="presParOf" srcId="{DF4407E9-DA71-4923-B407-F5B4DC2E1765}" destId="{7A260472-0592-43A4-97C3-A5752A18F7E7}" srcOrd="1" destOrd="0" presId="urn:microsoft.com/office/officeart/2016/7/layout/HorizontalActionList"/>
    <dgm:cxn modelId="{71CE85B7-9400-4598-8685-E339D44AC41A}" type="presParOf" srcId="{DF4407E9-DA71-4923-B407-F5B4DC2E1765}" destId="{7C409BDE-1ACA-4AA2-9DA6-2E260D4CF0E2}" srcOrd="2" destOrd="0" presId="urn:microsoft.com/office/officeart/2016/7/layout/HorizontalActionList"/>
    <dgm:cxn modelId="{D8B6BF29-496D-4193-960B-42FBF8660B44}" type="presParOf" srcId="{7C409BDE-1ACA-4AA2-9DA6-2E260D4CF0E2}" destId="{5A784A91-5618-4472-B123-BDCB2A9B04B7}" srcOrd="0" destOrd="0" presId="urn:microsoft.com/office/officeart/2016/7/layout/HorizontalActionList"/>
    <dgm:cxn modelId="{665B21AE-02F0-4CEE-95D0-DB45443C6423}" type="presParOf" srcId="{7C409BDE-1ACA-4AA2-9DA6-2E260D4CF0E2}" destId="{CFED38B1-3840-4446-BB65-9CDD44952DBC}" srcOrd="1" destOrd="0" presId="urn:microsoft.com/office/officeart/2016/7/layout/HorizontalActionList"/>
    <dgm:cxn modelId="{AD7DA38E-ACD0-4A19-9C84-CDA23421A8F8}" type="presParOf" srcId="{DF4407E9-DA71-4923-B407-F5B4DC2E1765}" destId="{39FF9577-0274-4E49-B733-53D8AAD7E6F1}" srcOrd="3" destOrd="0" presId="urn:microsoft.com/office/officeart/2016/7/layout/HorizontalActionList"/>
    <dgm:cxn modelId="{50EBA3F8-F776-4D1E-8456-B904D711D8DA}" type="presParOf" srcId="{DF4407E9-DA71-4923-B407-F5B4DC2E1765}" destId="{A58975A7-5225-44E6-9F51-95C2FB51F8BA}" srcOrd="4" destOrd="0" presId="urn:microsoft.com/office/officeart/2016/7/layout/HorizontalActionList"/>
    <dgm:cxn modelId="{96C2265B-9C94-4871-BF3A-B7EFF97A9FB8}" type="presParOf" srcId="{A58975A7-5225-44E6-9F51-95C2FB51F8BA}" destId="{ADF04AFE-F668-4C9D-8E20-76240097A955}" srcOrd="0" destOrd="0" presId="urn:microsoft.com/office/officeart/2016/7/layout/HorizontalActionList"/>
    <dgm:cxn modelId="{CC5CE0A1-10F7-4255-A0A0-F3F27D2D48D0}" type="presParOf" srcId="{A58975A7-5225-44E6-9F51-95C2FB51F8BA}" destId="{B7B85DBD-B911-4C4A-A743-95C42E952228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825DB-68E0-417A-AD5B-845F9082BF06}">
      <dsp:nvSpPr>
        <dsp:cNvPr id="0" name=""/>
        <dsp:cNvSpPr/>
      </dsp:nvSpPr>
      <dsp:spPr>
        <a:xfrm>
          <a:off x="7306" y="596953"/>
          <a:ext cx="2383150" cy="714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2" tIns="188322" rIns="188322" bIns="1883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Construct</a:t>
          </a:r>
        </a:p>
      </dsp:txBody>
      <dsp:txXfrm>
        <a:off x="7306" y="596953"/>
        <a:ext cx="2383150" cy="714945"/>
      </dsp:txXfrm>
    </dsp:sp>
    <dsp:sp modelId="{E8C24150-FEA6-46A2-86AE-5E8C47896AF3}">
      <dsp:nvSpPr>
        <dsp:cNvPr id="0" name=""/>
        <dsp:cNvSpPr/>
      </dsp:nvSpPr>
      <dsp:spPr>
        <a:xfrm>
          <a:off x="7306" y="1311898"/>
          <a:ext cx="2383150" cy="2984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02" tIns="235402" rIns="235402" bIns="235402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Town will </a:t>
          </a:r>
          <a:r>
            <a:rPr lang="en-US" sz="1800" kern="1200">
              <a:latin typeface="Aptos Display" panose="02110004020202020204"/>
            </a:rPr>
            <a:t>finalize construction of the treatment</a:t>
          </a:r>
          <a:r>
            <a:rPr lang="en-US" sz="1800" kern="1200"/>
            <a:t> </a:t>
          </a:r>
          <a:r>
            <a:rPr lang="en-US" sz="1800" kern="1200">
              <a:latin typeface="Aptos Display" panose="02110004020202020204"/>
            </a:rPr>
            <a:t>facility that</a:t>
          </a:r>
          <a:r>
            <a:rPr lang="en-US" sz="1800" kern="1200"/>
            <a:t> will allow Wells 10A &amp; 10B to be utilized</a:t>
          </a:r>
          <a:r>
            <a:rPr lang="en-US" sz="1800" kern="1200">
              <a:latin typeface="Aptos Display" panose="02110004020202020204"/>
            </a:rPr>
            <a:t>.</a:t>
          </a:r>
          <a:endParaRPr lang="en-US" sz="1800" kern="1200"/>
        </a:p>
      </dsp:txBody>
      <dsp:txXfrm>
        <a:off x="7306" y="1311898"/>
        <a:ext cx="2383150" cy="2984795"/>
      </dsp:txXfrm>
    </dsp:sp>
    <dsp:sp modelId="{5A784A91-5618-4472-B123-BDCB2A9B04B7}">
      <dsp:nvSpPr>
        <dsp:cNvPr id="0" name=""/>
        <dsp:cNvSpPr/>
      </dsp:nvSpPr>
      <dsp:spPr>
        <a:xfrm>
          <a:off x="2498351" y="596953"/>
          <a:ext cx="2383150" cy="714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2" tIns="188322" rIns="188322" bIns="1883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Continue</a:t>
          </a:r>
        </a:p>
      </dsp:txBody>
      <dsp:txXfrm>
        <a:off x="2498351" y="596953"/>
        <a:ext cx="2383150" cy="714945"/>
      </dsp:txXfrm>
    </dsp:sp>
    <dsp:sp modelId="{CFED38B1-3840-4446-BB65-9CDD44952DBC}">
      <dsp:nvSpPr>
        <dsp:cNvPr id="0" name=""/>
        <dsp:cNvSpPr/>
      </dsp:nvSpPr>
      <dsp:spPr>
        <a:xfrm>
          <a:off x="2498351" y="1311898"/>
          <a:ext cx="2383150" cy="2984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02" tIns="235402" rIns="235402" bIns="23540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Town will continue to advocate for additional financial resources at the federal and state levels to mitigate costs and continue infrastructure improvements.</a:t>
          </a:r>
        </a:p>
      </dsp:txBody>
      <dsp:txXfrm>
        <a:off x="2498351" y="1311898"/>
        <a:ext cx="2383150" cy="2984795"/>
      </dsp:txXfrm>
    </dsp:sp>
    <dsp:sp modelId="{ADF04AFE-F668-4C9D-8E20-76240097A955}">
      <dsp:nvSpPr>
        <dsp:cNvPr id="0" name=""/>
        <dsp:cNvSpPr/>
      </dsp:nvSpPr>
      <dsp:spPr>
        <a:xfrm>
          <a:off x="4989396" y="596953"/>
          <a:ext cx="2383150" cy="714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322" tIns="188322" rIns="188322" bIns="1883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Explore</a:t>
          </a:r>
        </a:p>
      </dsp:txBody>
      <dsp:txXfrm>
        <a:off x="4989396" y="596953"/>
        <a:ext cx="2383150" cy="714945"/>
      </dsp:txXfrm>
    </dsp:sp>
    <dsp:sp modelId="{B7B85DBD-B911-4C4A-A743-95C42E952228}">
      <dsp:nvSpPr>
        <dsp:cNvPr id="0" name=""/>
        <dsp:cNvSpPr/>
      </dsp:nvSpPr>
      <dsp:spPr>
        <a:xfrm>
          <a:off x="4989396" y="1311898"/>
          <a:ext cx="2383150" cy="2984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02" tIns="235402" rIns="235402" bIns="235402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Town will </a:t>
          </a:r>
          <a:r>
            <a:rPr lang="en-US" sz="1800" kern="1200" dirty="0">
              <a:latin typeface="Aptos Display" panose="02110004020202020204"/>
            </a:rPr>
            <a:t>continue to add to its water capacity, by transitioning to development of the Vernon Street wells and explore</a:t>
          </a:r>
          <a:r>
            <a:rPr lang="en-US" sz="1800" kern="1200" dirty="0"/>
            <a:t> additional future water supply for the future.</a:t>
          </a:r>
          <a:r>
            <a:rPr lang="en-US" sz="1800" kern="1200" dirty="0">
              <a:latin typeface="Aptos Display" panose="02110004020202020204"/>
            </a:rPr>
            <a:t> </a:t>
          </a:r>
          <a:r>
            <a:rPr lang="en-US" sz="1800" kern="1200" dirty="0"/>
            <a:t> </a:t>
          </a:r>
        </a:p>
      </dsp:txBody>
      <dsp:txXfrm>
        <a:off x="4989396" y="1311898"/>
        <a:ext cx="2383150" cy="2984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A31854-FF06-4067-BAF2-3BE9D94B1E43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1FEB20-081C-4177-B3A9-D5BEB15D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FF36B-02DC-79F8-0EA0-A883FB5DB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41151-F13B-0ACE-0A95-526895CA75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0FD62-2ABF-CFE8-44CC-B87FCDBD6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Prior to October 2025, the town was using well 10B, which was treated but not filtered, to supplement the demand of the system.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During times when tank storage levels were low, 10B would be activated to meet demand but also replenish the tanks.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Because iron and manganese were not treated. This is where many of the largest complaints about discolored water originated.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Once the tanks got to safe levels for fire protection, well 10B would be deactivated, causing the tanks to drop.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This was a regular habitual process, which is reflected in the following chart.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2D6E7-9C14-9394-67D4-275554DD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15B0A-6BEF-71EA-6DA6-679218C2C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6827A-4524-4551-99F8-AD09E5E84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608F2-C9DA-B2D9-7745-BCB82C4A3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52% of the time these wells have been online through 2025 69/132 months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08F24-7DE5-A172-59DE-01AE0F709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D130-8DD6-7934-74A9-336660D32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F9EF2-3F12-5BBF-5C37-6167A64E7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8E559-C0D7-A68B-4509-0730B5796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Prior to October 2025, the town was using well 10B, which was treated but not filtered, to supplement the demand of the system.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During times when tank storage levels were low, 10B would be activated to meet demand but also replenish the tanks.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Because iron and manganese were not treated. This is where many of the largest complaints about discolored water originated.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Once the tanks got to safe levels for fire protection, well 10B would be deactivated, causing the tanks to drop.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2B3188"/>
                </a:solidFill>
                <a:latin typeface="+mn-lt"/>
              </a:rPr>
              <a:t>This was a regular habitual process, which is reflected in the following chart.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90E9B-E6E1-D534-D132-F54BEE91E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7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4E72-E762-6FF2-404B-7DA1E43C2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39CC6-D29D-059B-8172-6552BC6A2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1FBAD-E50E-3BCE-F8DE-545920245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4C901-7F67-9C05-8395-0EFA3FC14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D99CC-BC72-E134-FACD-6ADB85ED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408FF-B623-6592-18E6-8A02C35DA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08CBF-3C23-B250-70C2-FD7817E4B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ADAAC-DFA2-7A2D-DDD6-11C9D571E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0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CC87D-CE08-67AA-F41E-ECE3DE6AA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C22AF-6FA0-EED0-2A5A-F049FB67E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F1025-A9C0-E9AC-0986-16B4F49B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DBCB4-777F-83D6-AAD9-E8FD912CE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4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A7B17-01B2-9699-E0CE-4E41ED0C8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06E30-B941-94BD-8513-4B330BD13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DCF47-6086-FA37-721A-B8D5CAA34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2B01-9278-AAB5-04F7-B3AA8CBDD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FEB20-081C-4177-B3A9-D5BEB15D5A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94F6-8F4E-7BB8-24AF-4CEBE71FF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31952-64A4-FA06-E7F4-C6AB0288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A83DA-8201-5F5B-4A4D-CF79E545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EEFC-AC18-43DC-9123-8A2C97A75C59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97FE-5682-064C-870B-FBF3694E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53D5-8A0C-73D2-42A0-A3D831E9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F299-8D7F-1070-FE6A-C5C39EC2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888D6-A5EC-52C3-CCFC-9DC7F805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90506-4647-6C8A-890B-44CBB228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4FB5-A15C-4913-947F-EDCFBDC5965D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462D2-F56A-9D88-35A5-03FDB8EA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9C620-CEB7-3D64-20E3-C7415016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9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DD85E-BC44-5255-D9FF-C1BE81492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FBCE-92E6-8764-93A1-14482672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D4080-AFAF-A31F-B438-6581690B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12ED-3054-4DDA-8892-9F7FFF27C0FF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98888-1F84-2FC2-8FF6-4A2CE1F7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6D6C-5495-CE70-506B-17F88B5F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5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6645-8312-4C22-0020-96E13DDE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3377-5F6A-10FF-EA15-43C0AE768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90A8-27E1-EFB4-7EC6-0ED3DA9A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180-65CB-4D39-80CF-1D162A1CFEE8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A24DC-4921-9D31-BAB3-C7A06AC9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26EFB-F00A-6604-1580-C27CB7C0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1EBE-EA6C-D4F8-1E8A-07621D56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23C6-2281-585C-D071-9356A0ED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0DFEB-8D9D-72D3-B776-4D8CD54F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6AB-B85E-4585-AA5E-45E818AE7177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69F2-9DDF-F062-52BE-87F88543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5EA13-B435-911B-428F-6760F1EE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2661-5072-7CCB-983F-A4DF909F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6309-4958-D256-0881-94FA305A9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5FDAE-7EF1-A40C-7C96-26738B979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C1877-E1A9-D56E-EF51-97D72F9C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9B39-F445-4232-B24D-7F6353DF4DED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1449C-0E13-88A7-D552-B217B1B8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19928-B8BC-DFBC-5588-C1C557BB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3A2A-F06A-B08D-7A19-E9CE87CC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087E0-AF72-6C86-B41F-23530FA80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C5E15-AD22-E864-60DB-79228B03A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5BDB2-FF93-8964-1121-9FB3E827E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CDBCF-C02E-5009-BDE1-1F1048432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5D2C1-8584-8713-644B-22337BBE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B13D-0D88-4BDA-B780-D73187ED1524}" type="datetime1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53328-CB48-BBBA-73E4-ECF0CC64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B5EA9-4EE0-7DA6-632F-FD03CF3F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BA19-9F33-8BB7-28DF-0ED826F5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F5B1E-92C5-758C-50D0-9DB543EE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D7AD-674E-4FB3-896C-5C09CC9D561A}" type="datetime1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89D1A-D736-4E02-44E7-C5CDB875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43A50-BF3F-4452-435E-B18D1BF5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6AEF3-189C-C0AA-E039-79724F6E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B5DE-280D-4ED8-A9A6-AC7D5699D8CE}" type="datetime1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F601B-AB59-2E4F-012C-55EEA087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04FF-4B3C-82FF-63B6-D487709E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6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DF1E-3083-9B03-E780-BEE9A3DE9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4363-EBC7-74C4-B6ED-024F890E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61E76-9FD7-00F7-CE16-741012AE5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3E63-DB64-504D-38AE-140346FC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D790-57B4-4BB0-A60C-16E7505BE96B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41733-A2DF-EB5E-8699-ED0F12BE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AB013-DA77-7C85-6620-A011555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C270-0057-22A8-81D6-1CC43923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23AE4-D7B4-3683-DC86-C00CF6311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ECFF9-1893-7A1B-1423-FCCB0CB8C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F076A-9163-EE0A-8996-464A2CF5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5A7C-442B-4CA7-A4B4-A866F21E7BED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EEFF-AEE9-179B-3056-20470B87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195A2-D16B-0113-D272-A7EB8D39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095D3-ACC6-5D2D-DC1A-08510693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8CD8-1A54-1E86-928E-93FFF1E3D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28E3A-D3A0-816F-D30C-0DE07BB4A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B4144-E431-4E3E-AD25-828D099A00DC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F507B-C173-4E46-390F-6B25D4785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72A76-8AFD-163B-7D6E-559A681EE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1B1AE9-FBD8-4553-B3BA-2D796641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08384C-6FD0-580C-01DA-409F427B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6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B7617-2964-BD0E-757C-C26D57FB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29" y="2017564"/>
            <a:ext cx="5385701" cy="283877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/>
              <a:t>Bridgewater Water Forum </a:t>
            </a:r>
            <a:br>
              <a:rPr lang="en-US" sz="6600" b="1"/>
            </a:br>
            <a:r>
              <a:rPr lang="en-US" sz="2000" b="1"/>
              <a:t>June 23,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6D169-0D68-F365-42C5-C1A59292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1B1AE9-FBD8-4553-B3BA-2D796641BD94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4924B-2621-0C05-801D-507088F87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116" y="2014622"/>
            <a:ext cx="2828755" cy="2828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C51105-DC71-DD39-701C-BED3AC2A05B0}"/>
              </a:ext>
            </a:extLst>
          </p:cNvPr>
          <p:cNvSpPr txBox="1"/>
          <p:nvPr/>
        </p:nvSpPr>
        <p:spPr>
          <a:xfrm>
            <a:off x="2940844" y="3249096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2BC88-F9E5-3240-B46D-500320ED5510}"/>
              </a:ext>
            </a:extLst>
          </p:cNvPr>
          <p:cNvSpPr txBox="1"/>
          <p:nvPr/>
        </p:nvSpPr>
        <p:spPr>
          <a:xfrm>
            <a:off x="2940844" y="3249096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8DABA-AD82-386C-F72A-26CE728CA717}"/>
              </a:ext>
            </a:extLst>
          </p:cNvPr>
          <p:cNvSpPr txBox="1"/>
          <p:nvPr/>
        </p:nvSpPr>
        <p:spPr>
          <a:xfrm>
            <a:off x="2940844" y="3249096"/>
            <a:ext cx="6167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58E54-4872-D412-52CF-2BE4EA576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C7468-D5D9-F177-38E3-735145A9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Where we were</a:t>
            </a: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20473B-DC48-CE1D-B190-1C5ABFA3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85830"/>
            <a:ext cx="6713552" cy="4438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Aptos" panose="02110004020202020204"/>
              </a:rPr>
              <a:t> Historically, the town has relied on well 10B—treated yet unfiltered—to satisfy the ongoing demand placed on our water system. </a:t>
            </a:r>
          </a:p>
          <a:p>
            <a:pPr>
              <a:defRPr/>
            </a:pPr>
            <a:r>
              <a:rPr lang="en-US" sz="2400"/>
              <a:t>Whenever tank storage levels ran low, 10B was brought online to keep up with demand while simultaneously restoring tank levels. </a:t>
            </a:r>
          </a:p>
          <a:p>
            <a:pPr lvl="0">
              <a:defRPr/>
            </a:pPr>
            <a:r>
              <a:rPr lang="en-US" sz="2400"/>
              <a:t>Because iron and manganese went unfiltered, this well became the source of many of our most significant discolored-water complaints.</a:t>
            </a:r>
          </a:p>
          <a:p>
            <a:pPr>
              <a:defRPr/>
            </a:pPr>
            <a:r>
              <a:rPr lang="en-US" sz="2400"/>
              <a:t>This recurring practice is clearly illustrated in the chart that follows.</a:t>
            </a:r>
            <a:endParaRPr lang="en-US" sz="2400">
              <a:latin typeface="Aptos" panose="02110004020202020204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  <a:p>
            <a:pPr lvl="1"/>
            <a:endParaRPr lang="en-US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F67AE-20EB-A274-F647-8B2FA5A7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48" r="10044" b="-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8EEBA-BA07-171D-560F-7C0DD618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1B1AE9-FBD8-4553-B3BA-2D796641BD94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2E67F-E914-3C47-934E-9FE352E8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35D5D-131E-8722-16DA-50FB62A0E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821A6BC-276F-A6FD-9C0A-6F11E750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FA256-3E57-60D3-B8AE-5D62A46F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A7840ED-717D-8462-4E58-FF9204663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D2219-34A8-3916-38AB-96029C70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2" y="2479044"/>
            <a:ext cx="3858017" cy="1899912"/>
          </a:xfrm>
        </p:spPr>
        <p:txBody>
          <a:bodyPr>
            <a:noAutofit/>
          </a:bodyPr>
          <a:lstStyle/>
          <a:p>
            <a:r>
              <a:rPr lang="en-US" sz="6600" b="1"/>
              <a:t>Well 10B</a:t>
            </a:r>
            <a:br>
              <a:rPr lang="en-US" sz="6600" b="1"/>
            </a:br>
            <a:r>
              <a:rPr lang="en-US" sz="6600" b="1"/>
              <a:t>Activation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68006-FD08-E794-60A0-F25AAC81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1B1AE9-FBD8-4553-B3BA-2D796641BD9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F310C-EDA1-1ABC-D79F-391CC96F5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549B2-F0CE-1840-A531-0403D2562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399" y="1536819"/>
            <a:ext cx="7803574" cy="463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F32C3-FC10-9B78-62CA-17EE00BF2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41B51-A7CA-DABB-F794-1483457A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607" y="-89202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Where we were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8925-D3BD-3EFD-4BA9-60FD577DEA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39" r="12538" b="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31868-B72A-F89E-0BA3-CE549D58D6F5}"/>
              </a:ext>
            </a:extLst>
          </p:cNvPr>
          <p:cNvSpPr txBox="1"/>
          <p:nvPr/>
        </p:nvSpPr>
        <p:spPr>
          <a:xfrm>
            <a:off x="5770626" y="1499590"/>
            <a:ext cx="6008410" cy="4932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fontAlgn="auto">
              <a:lnSpc>
                <a:spcPct val="108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/>
              <a:t>No annual flushing program was in place, though flushing is recommended twice a year.</a:t>
            </a:r>
          </a:p>
          <a:p>
            <a:pPr marL="228600" marR="0" lvl="0" indent="-228600" fontAlgn="auto">
              <a:lnSpc>
                <a:spcPct val="108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/>
              <a:t>Wells have run constantly with little chance to rest while meeting demand; combined with drought conditions, this has reduced well performance.</a:t>
            </a:r>
          </a:p>
          <a:p>
            <a:pPr marL="228600" marR="0" lvl="0" indent="-228600" fontAlgn="auto">
              <a:lnSpc>
                <a:spcPct val="108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/>
              <a:t>Little has been done to expand water capacity over the past decade.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A70FB-6ECE-8F09-6542-0076A4D0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1B1AE9-FBD8-4553-B3BA-2D796641BD9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45B68-75CB-8B2B-09EC-C34E4C430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6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398B1-BB0C-93B5-A8A4-50DE09A3D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57A72-B689-4727-ED3B-58127301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30" y="357868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Where we 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1F68C-4573-1534-6D96-BEC89772F8E1}"/>
              </a:ext>
            </a:extLst>
          </p:cNvPr>
          <p:cNvSpPr txBox="1"/>
          <p:nvPr/>
        </p:nvSpPr>
        <p:spPr>
          <a:xfrm>
            <a:off x="257629" y="1716441"/>
            <a:ext cx="5976706" cy="4794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curb its reliance on 10B, the Town set up an interconnection with the Town of Middleborough (10B has gone unused since October 2025). </a:t>
            </a:r>
            <a:r>
              <a:rPr lang="en-US" sz="2000" dirty="0"/>
              <a:t>Established in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January, the arrangement is one </a:t>
            </a:r>
            <a:r>
              <a:rPr lang="en-US" sz="2000" dirty="0"/>
              <a:t>that 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Town intends to </a:t>
            </a:r>
            <a:r>
              <a:rPr lang="en-US" sz="2000" dirty="0"/>
              <a:t>seek an extension for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in July.</a:t>
            </a:r>
            <a:endParaRPr lang="en-US" sz="20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The Town is operating under an emergency declaration it requested from MassDEP. MassDEP approved a six-month extension this June.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Throughout the past six months, the Town has held firm that no new water tie-ins for </a:t>
            </a:r>
            <a:r>
              <a:rPr kumimoji="0" lang="en-US" sz="200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non-prior-approved projects </a:t>
            </a:r>
            <a:r>
              <a:rPr kumimoji="0" lang="en-US" sz="20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will be permitted during this emergency declaration. </a:t>
            </a:r>
            <a:endParaRPr lang="en-US" sz="20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33468-E448-3359-79DD-B5DA74A5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34" r="19134" b="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C30CC-C84D-6C2A-683D-D550CAC9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1B1AE9-FBD8-4553-B3BA-2D796641BD9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DCE1F-38CF-F680-D19A-49B0DBF7D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B4C5E-C65A-6074-15C9-C068E6630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C4B8-8777-311C-82D4-3F59FC0D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962" y="671965"/>
            <a:ext cx="5291663" cy="6853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Where we 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17495-D149-0147-D71A-B74806AD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38" r="12635" b="-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92A72-C238-C3C8-C030-98CC36DD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6C1B1AE9-FBD8-4553-B3BA-2D796641BD9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DE6AF-B1C6-A471-89EA-8D2AADB7BE19}"/>
              </a:ext>
            </a:extLst>
          </p:cNvPr>
          <p:cNvSpPr txBox="1"/>
          <p:nvPr/>
        </p:nvSpPr>
        <p:spPr>
          <a:xfrm>
            <a:off x="6102052" y="1289277"/>
            <a:ext cx="6089948" cy="5349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Between January and the present, the Town has used this time to:</a:t>
            </a:r>
          </a:p>
          <a:p>
            <a:pPr marL="7429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Redevelop wells 3, 5, and 6 </a:t>
            </a:r>
          </a:p>
          <a:p>
            <a:pPr marL="7429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Performed routine maintenance on wells 5 and 8</a:t>
            </a:r>
          </a:p>
          <a:p>
            <a:pPr marL="7429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Replaced the motor and pump on well 9 and the pump on well 5</a:t>
            </a:r>
          </a:p>
          <a:p>
            <a:pPr marL="7429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Flushed the water mains to clear sediment and resolve discolored-water complaints</a:t>
            </a:r>
          </a:p>
          <a:p>
            <a:pPr marL="7429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Applied for and secured a $2M grant to help offset costs tied to the Plymouth Street project</a:t>
            </a:r>
          </a:p>
          <a:p>
            <a:pPr marL="74295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Determined the best path for bringing Wells 10A &amp; 10B online, which is to build a treatment facility that addresses iron, manganese, and PFAS.</a:t>
            </a:r>
          </a:p>
          <a:p>
            <a:pPr marL="1200150" lvl="2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Iron and manganese phase: completion anticipated by mid-July</a:t>
            </a:r>
          </a:p>
          <a:p>
            <a:pPr marL="1200150" lvl="2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PFAS phase: anticipated for late summer (August/September)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8AAB5-E4D7-F262-F342-7E2481084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AE291-DA75-B4D7-3BCD-4AF196C69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700ED57-54BC-6FD3-375F-3539EABC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A3BEA-B6AF-2CE7-57EC-446C08C0E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8564145-4CDB-027E-3CE4-06007441B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509E2-D82E-81CB-1006-DB532BBE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5" y="2479044"/>
            <a:ext cx="3780905" cy="1899912"/>
          </a:xfrm>
        </p:spPr>
        <p:txBody>
          <a:bodyPr>
            <a:noAutofit/>
          </a:bodyPr>
          <a:lstStyle/>
          <a:p>
            <a:r>
              <a:rPr lang="en-US" sz="6600" b="1"/>
              <a:t>Where we are going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E9250-0577-0AE4-4877-FDC4A552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1B1AE9-FBD8-4553-B3BA-2D796641BD9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D1E3A-7B22-FA5C-7003-B5F8E6CC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  <p:graphicFrame>
        <p:nvGraphicFramePr>
          <p:cNvPr id="44" name="TextBox 10">
            <a:extLst>
              <a:ext uri="{FF2B5EF4-FFF2-40B4-BE49-F238E27FC236}">
                <a16:creationId xmlns:a16="http://schemas.microsoft.com/office/drawing/2014/main" id="{54F3CF1B-0068-910D-1F72-0C4134EE5157}"/>
              </a:ext>
            </a:extLst>
          </p:cNvPr>
          <p:cNvGraphicFramePr/>
          <p:nvPr/>
        </p:nvGraphicFramePr>
        <p:xfrm>
          <a:off x="4682837" y="1462703"/>
          <a:ext cx="7379854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1968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9ED9F-3C07-77FD-47F3-90224C20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B6579-2E9D-3772-44FD-7421E738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Closing Message/Our Commitment</a:t>
            </a:r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32868-024C-499B-4B60-8594F0B2744A}"/>
              </a:ext>
            </a:extLst>
          </p:cNvPr>
          <p:cNvSpPr txBox="1"/>
          <p:nvPr/>
        </p:nvSpPr>
        <p:spPr>
          <a:xfrm>
            <a:off x="572493" y="1839087"/>
            <a:ext cx="6713552" cy="4518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2200" b="1"/>
              <a:t>What Success Looks Like — Outcomes We're Working Toward</a:t>
            </a:r>
            <a:endParaRPr lang="en-US" sz="2200"/>
          </a:p>
          <a:p>
            <a:pPr marL="342900" indent="-22860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/>
              <a:t>Safe and reliable drinking water.</a:t>
            </a:r>
          </a:p>
          <a:p>
            <a:pPr marL="342900" indent="-22860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/>
              <a:t>Continued infrastructure investment that improves both water quality and capacity.</a:t>
            </a:r>
          </a:p>
          <a:p>
            <a:pPr marL="342900" indent="-22860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/>
              <a:t>Increased public confidence.</a:t>
            </a:r>
          </a:p>
          <a:p>
            <a:pPr marL="342900" indent="-22860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/>
              <a:t>Long-term system resilience.</a:t>
            </a:r>
          </a:p>
          <a:p>
            <a:pPr marL="342900" indent="-228600">
              <a:lnSpc>
                <a:spcPct val="102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/>
              <a:t>We have made significant progress since petitioning for a water emergency. Important work remains, but our mission is clear: strengthen the water system, pursue short, intermediate-, and long-term solutions, and secure a more resilient future for our community.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FA1F6-7421-5F8C-80B2-D0F97679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48" r="10044" b="-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D19CD-5CC5-4510-299B-6738034F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1B1AE9-FBD8-4553-B3BA-2D796641BD9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23E6A-7950-31B5-8CFB-663D44F9B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597" y="1928"/>
            <a:ext cx="1350403" cy="13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8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2B3188"/>
      </a:dk1>
      <a:lt1>
        <a:sysClr val="window" lastClr="FFFFFF"/>
      </a:lt1>
      <a:dk2>
        <a:srgbClr val="903A3D"/>
      </a:dk2>
      <a:lt2>
        <a:srgbClr val="FAC1CC"/>
      </a:lt2>
      <a:accent1>
        <a:srgbClr val="2B3188"/>
      </a:accent1>
      <a:accent2>
        <a:srgbClr val="F0C80A"/>
      </a:accent2>
      <a:accent3>
        <a:srgbClr val="BA1E24"/>
      </a:accent3>
      <a:accent4>
        <a:srgbClr val="903A3D"/>
      </a:accent4>
      <a:accent5>
        <a:srgbClr val="FAC1CC"/>
      </a:accent5>
      <a:accent6>
        <a:srgbClr val="00B050"/>
      </a:accent6>
      <a:hlink>
        <a:srgbClr val="2B3188"/>
      </a:hlink>
      <a:folHlink>
        <a:srgbClr val="903A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324AABF-E61F-473F-9386-800D48BD768F}">
  <we:reference id="wa200008583" version="1.0.0.1" store="en-US" storeType="OMEX"/>
  <we:alternateReferences>
    <we:reference id="WA200008583" version="1.0.0.1" store="WA20000858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9A77A46-5CD9-4556-80E6-992AE760BCBC}">
  <we:reference id="wa200006067" version="1.0.0.9" store="en-US" storeType="OMEX"/>
  <we:alternateReferences>
    <we:reference id="WA200006067" version="1.0.0.9" store="WA200006067" storeType="OMEX"/>
  </we:alternateReferences>
  <we:properties/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"/>
    </a:ext>
  </we:extLst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477F7A40A6440AF0657944EEC3086" ma:contentTypeVersion="1" ma:contentTypeDescription="Create a new document." ma:contentTypeScope="" ma:versionID="4ba6828e5a8a8f4fa90ec41a3b288b72">
  <xsd:schema xmlns:xsd="http://www.w3.org/2001/XMLSchema" xmlns:xs="http://www.w3.org/2001/XMLSchema" xmlns:p="http://schemas.microsoft.com/office/2006/metadata/properties" xmlns:ns3="2852d36d-be52-4e3b-b609-1472a38e6c4b" targetNamespace="http://schemas.microsoft.com/office/2006/metadata/properties" ma:root="true" ma:fieldsID="92768657e25ce8eadfc8fc7f6a756153" ns3:_="">
    <xsd:import namespace="2852d36d-be52-4e3b-b609-1472a38e6c4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2d36d-be52-4e3b-b609-1472a38e6c4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99B17-3DA0-4D40-B949-003E6B785DA4}">
  <ds:schemaRefs>
    <ds:schemaRef ds:uri="2852d36d-be52-4e3b-b609-1472a38e6c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28FE4E-D161-4CA8-B8E4-C8F19F3A7987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2852d36d-be52-4e3b-b609-1472a38e6c4b"/>
  </ds:schemaRefs>
</ds:datastoreItem>
</file>

<file path=customXml/itemProps3.xml><?xml version="1.0" encoding="utf-8"?>
<ds:datastoreItem xmlns:ds="http://schemas.openxmlformats.org/officeDocument/2006/customXml" ds:itemID="{56AE17AE-CCD8-45C8-9372-AC147E766D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787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Bridgewater Water Forum  June 23, 2026</vt:lpstr>
      <vt:lpstr>Where we were</vt:lpstr>
      <vt:lpstr>Well 10B Activation</vt:lpstr>
      <vt:lpstr>Where we were</vt:lpstr>
      <vt:lpstr>Where we are</vt:lpstr>
      <vt:lpstr>Where we are</vt:lpstr>
      <vt:lpstr>Where we are going</vt:lpstr>
      <vt:lpstr>Closing Message/Our Commitment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Wahlstrom, Amanda</dc:creator>
  <cp:lastModifiedBy>Shropshire, Trish</cp:lastModifiedBy>
  <cp:revision>124</cp:revision>
  <cp:lastPrinted>2026-06-23T18:37:46Z</cp:lastPrinted>
  <dcterms:created xsi:type="dcterms:W3CDTF">2025-02-06T16:59:24Z</dcterms:created>
  <dcterms:modified xsi:type="dcterms:W3CDTF">2026-06-23T20:45:16Z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0x01010058F477F7A40A6440AF0657944EEC3086</vt:lpwstr>
  </property>
</Properties>
</file>